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0"/>
  </p:notesMasterIdLst>
  <p:handoutMasterIdLst>
    <p:handoutMasterId r:id="rId11"/>
  </p:handoutMasterIdLst>
  <p:sldIdLst>
    <p:sldId id="321" r:id="rId2"/>
    <p:sldId id="323" r:id="rId3"/>
    <p:sldId id="326" r:id="rId4"/>
    <p:sldId id="327" r:id="rId5"/>
    <p:sldId id="328" r:id="rId6"/>
    <p:sldId id="329" r:id="rId7"/>
    <p:sldId id="343" r:id="rId8"/>
    <p:sldId id="340" r:id="rId9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66FF"/>
    <a:srgbClr val="0040C0"/>
    <a:srgbClr val="333399"/>
    <a:srgbClr val="3333CC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46" autoAdjust="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D7DC4-794C-4F64-A533-EEE10FDABBC2}" type="datetimeFigureOut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5C20-458A-4A86-904D-E5A73AE5CD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114634E-0DE9-4C3F-A7C6-321F80F6127C}" type="datetimeFigureOut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F41CAEC-FACC-4BFE-9803-DC4205A86E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13D-8675-4B33-B69B-A91C482CB448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35A-809B-4842-8EA5-D6A19E258F7B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25D7-6E62-4248-85FF-1799F544A5A8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501-EFA5-4CCC-9926-A3C4E1C8EEE3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E3F5-FA6F-4E6B-8CA7-E6B353B48B57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4DB73AE-692E-48DA-AFBB-54C9D4A5BEE0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A438-EB29-4165-BD9C-9EEC7793AF08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73AC-884C-44C9-AF0A-239A5BDE2825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39AF-2C63-4785-9B02-DE0ED264B5E2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CD99-59D3-4B12-925D-FBB783F0980A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185CB2C-8BDA-40FB-9081-7F6A080F12DB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B501C83-F240-45D9-B2E7-6CF17AA367D0}" type="datetime1">
              <a:rPr lang="zh-TW" altLang="en-US" smtClean="0"/>
              <a:pPr/>
              <a:t>2013/7/4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77756-38D9-4619-8046-FC3B2D84B8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官、商、民協作</a:t>
            </a:r>
            <a:r>
              <a:rPr lang="en-US" altLang="zh-TW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Tripartite Partnership Among Government, Business Sector and Civic Society</a:t>
            </a:r>
            <a:r>
              <a:rPr lang="en-US" altLang="zh-TW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zh-TW" alt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4355976" y="1052736"/>
            <a:ext cx="457200" cy="432048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sp>
        <p:nvSpPr>
          <p:cNvPr id="19" name="橢圓 18"/>
          <p:cNvSpPr/>
          <p:nvPr/>
        </p:nvSpPr>
        <p:spPr>
          <a:xfrm>
            <a:off x="4139952" y="3356992"/>
            <a:ext cx="2808312" cy="2664296"/>
          </a:xfrm>
          <a:prstGeom prst="ellipse">
            <a:avLst/>
          </a:prstGeom>
          <a:noFill/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2800" dirty="0" smtClean="0">
              <a:latin typeface="+mj-ea"/>
              <a:ea typeface="+mj-ea"/>
            </a:endParaRPr>
          </a:p>
          <a:p>
            <a:pPr algn="ctr"/>
            <a:endParaRPr lang="en-US" altLang="zh-TW" sz="2800" dirty="0" smtClean="0">
              <a:latin typeface="+mj-ea"/>
              <a:ea typeface="+mj-ea"/>
            </a:endParaRPr>
          </a:p>
          <a:p>
            <a:pPr algn="ctr"/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商界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200" dirty="0" smtClean="0">
                <a:latin typeface="+mj-ea"/>
              </a:rPr>
              <a:t>Business Sector</a:t>
            </a:r>
          </a:p>
        </p:txBody>
      </p:sp>
      <p:sp>
        <p:nvSpPr>
          <p:cNvPr id="20" name="橢圓 19"/>
          <p:cNvSpPr/>
          <p:nvPr/>
        </p:nvSpPr>
        <p:spPr>
          <a:xfrm>
            <a:off x="3131840" y="1844824"/>
            <a:ext cx="2808312" cy="26642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政府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200" dirty="0" smtClean="0">
                <a:latin typeface="+mj-ea"/>
                <a:ea typeface="+mj-ea"/>
              </a:rPr>
              <a:t>Government</a:t>
            </a: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en-US" altLang="zh-TW" sz="1200" dirty="0" smtClean="0">
              <a:latin typeface="+mj-ea"/>
              <a:ea typeface="+mj-ea"/>
            </a:endParaRPr>
          </a:p>
          <a:p>
            <a:pPr algn="ctr"/>
            <a:endParaRPr lang="zh-TW" altLang="en-US" sz="1200" dirty="0">
              <a:latin typeface="+mj-ea"/>
              <a:ea typeface="+mj-ea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1979712" y="3356992"/>
            <a:ext cx="2808312" cy="266429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公民社會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latin typeface="+mj-ea"/>
                <a:ea typeface="+mj-ea"/>
              </a:rPr>
              <a:t>Civic Society</a:t>
            </a:r>
            <a:endParaRPr lang="zh-TW" altLang="en-US" sz="1100" dirty="0">
              <a:latin typeface="+mj-ea"/>
              <a:ea typeface="+mj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203848" y="3501008"/>
            <a:ext cx="1220206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資助服務</a:t>
            </a:r>
            <a:endParaRPr lang="en-US" altLang="zh-TW" b="1" dirty="0" smtClean="0">
              <a:solidFill>
                <a:srgbClr val="33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solidFill>
                  <a:srgbClr val="3366FF"/>
                </a:solidFill>
                <a:latin typeface="+mj-ea"/>
                <a:ea typeface="+mj-ea"/>
              </a:rPr>
              <a:t>Funded Service</a:t>
            </a:r>
            <a:endParaRPr lang="zh-TW" altLang="en-US" sz="1100" dirty="0">
              <a:solidFill>
                <a:srgbClr val="3366FF"/>
              </a:solidFill>
              <a:latin typeface="+mj-ea"/>
              <a:ea typeface="+mj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977304" y="3501008"/>
            <a:ext cx="697628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稅收</a:t>
            </a:r>
            <a:endParaRPr lang="en-US" altLang="zh-TW" sz="2000" b="1" dirty="0" smtClean="0">
              <a:solidFill>
                <a:srgbClr val="33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solidFill>
                  <a:srgbClr val="3366FF"/>
                </a:solidFill>
                <a:latin typeface="+mj-ea"/>
                <a:ea typeface="+mj-ea"/>
              </a:rPr>
              <a:t>Tax</a:t>
            </a:r>
            <a:endParaRPr lang="zh-TW" altLang="en-US" sz="1100" dirty="0">
              <a:solidFill>
                <a:srgbClr val="3366FF"/>
              </a:solidFill>
              <a:latin typeface="+mj-ea"/>
              <a:ea typeface="+mj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406883" y="4618583"/>
            <a:ext cx="226215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捐獻及企業社會責任</a:t>
            </a:r>
            <a:endParaRPr lang="en-US" altLang="zh-TW" b="1" dirty="0" smtClean="0">
              <a:solidFill>
                <a:srgbClr val="33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solidFill>
                  <a:srgbClr val="3366FF"/>
                </a:solidFill>
                <a:latin typeface="+mj-ea"/>
                <a:ea typeface="+mj-ea"/>
              </a:rPr>
              <a:t>Donation and CSR</a:t>
            </a:r>
            <a:endParaRPr lang="zh-TW" altLang="en-US" sz="1100" dirty="0">
              <a:solidFill>
                <a:srgbClr val="3366FF"/>
              </a:solidFill>
              <a:latin typeface="+mj-ea"/>
              <a:ea typeface="+mj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923928" y="4005064"/>
            <a:ext cx="1107996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三方合作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TPP</a:t>
            </a:r>
            <a:endParaRPr lang="zh-TW" altLang="en-US" sz="1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/>
          <p:cNvSpPr/>
          <p:nvPr/>
        </p:nvSpPr>
        <p:spPr>
          <a:xfrm>
            <a:off x="3059832" y="2204864"/>
            <a:ext cx="3240360" cy="2952328"/>
          </a:xfrm>
          <a:prstGeom prst="ellipse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571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擴大成功伙伴項目的影響</a:t>
            </a:r>
            <a:r>
              <a:rPr lang="en-US" altLang="zh-TW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Scaling-up Impacts of Successful Partnership</a:t>
            </a:r>
            <a:r>
              <a:rPr lang="en-US" altLang="zh-TW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zh-TW" alt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4355976" y="1052736"/>
            <a:ext cx="457200" cy="432048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20" name="橢圓 19"/>
          <p:cNvSpPr/>
          <p:nvPr/>
        </p:nvSpPr>
        <p:spPr>
          <a:xfrm>
            <a:off x="3779912" y="1556792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成功項目</a:t>
            </a:r>
            <a:endParaRPr lang="en-US" altLang="zh-TW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latin typeface="+mj-ea"/>
                <a:ea typeface="+mj-ea"/>
              </a:rPr>
              <a:t>Successful Partnership Projects</a:t>
            </a:r>
          </a:p>
        </p:txBody>
      </p:sp>
      <p:sp>
        <p:nvSpPr>
          <p:cNvPr id="11" name="橢圓 10"/>
          <p:cNvSpPr/>
          <p:nvPr/>
        </p:nvSpPr>
        <p:spPr>
          <a:xfrm>
            <a:off x="3851920" y="4437112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學習及互動平台</a:t>
            </a:r>
            <a:endParaRPr lang="en-US" altLang="zh-TW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latin typeface="+mj-ea"/>
                <a:ea typeface="+mj-ea"/>
              </a:rPr>
              <a:t>Learning Networks</a:t>
            </a:r>
          </a:p>
        </p:txBody>
      </p:sp>
      <p:sp>
        <p:nvSpPr>
          <p:cNvPr id="12" name="橢圓 11"/>
          <p:cNvSpPr/>
          <p:nvPr/>
        </p:nvSpPr>
        <p:spPr>
          <a:xfrm>
            <a:off x="5508104" y="2996952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組織制度</a:t>
            </a:r>
            <a:endParaRPr lang="en-US" altLang="zh-TW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的改變</a:t>
            </a:r>
            <a:endParaRPr lang="en-US" altLang="zh-TW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latin typeface="+mj-ea"/>
                <a:ea typeface="+mj-ea"/>
              </a:rPr>
              <a:t>Institutional Changes</a:t>
            </a:r>
          </a:p>
        </p:txBody>
      </p:sp>
      <p:sp>
        <p:nvSpPr>
          <p:cNvPr id="13" name="橢圓 12"/>
          <p:cNvSpPr/>
          <p:nvPr/>
        </p:nvSpPr>
        <p:spPr>
          <a:xfrm>
            <a:off x="2195736" y="3068960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公共政策範疇</a:t>
            </a:r>
            <a:endParaRPr lang="en-US" altLang="zh-TW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1100" dirty="0" smtClean="0">
                <a:latin typeface="+mj-ea"/>
                <a:ea typeface="+mj-ea"/>
              </a:rPr>
              <a:t>Public Policy Framework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5724128" y="5229200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r>
              <a:rPr lang="zh-TW" altLang="en-US" sz="1400" b="1" dirty="0" smtClean="0">
                <a:solidFill>
                  <a:srgbClr val="002060"/>
                </a:solidFill>
                <a:latin typeface="+mj-ea"/>
                <a:ea typeface="+mj-ea"/>
              </a:rPr>
              <a:t>經驗分享</a:t>
            </a:r>
            <a:endParaRPr lang="en-US" altLang="zh-TW" sz="1400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002060"/>
                </a:solidFill>
                <a:latin typeface="+mj-ea"/>
                <a:ea typeface="+mj-ea"/>
              </a:rPr>
              <a:t>　培訓材料</a:t>
            </a:r>
            <a:endParaRPr lang="en-US" altLang="zh-TW" sz="1400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002060"/>
                </a:solidFill>
                <a:latin typeface="+mj-ea"/>
                <a:ea typeface="+mj-ea"/>
              </a:rPr>
              <a:t>　能力建設　</a:t>
            </a:r>
            <a:endParaRPr lang="zh-TW" altLang="en-US" sz="14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660232" y="24208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r>
              <a:rPr lang="en-US" altLang="zh-TW" sz="1400" b="1" dirty="0" smtClean="0">
                <a:solidFill>
                  <a:srgbClr val="002060"/>
                </a:solidFill>
                <a:latin typeface="+mj-ea"/>
                <a:ea typeface="+mj-ea"/>
              </a:rPr>
              <a:t>CSR</a:t>
            </a:r>
            <a:r>
              <a:rPr lang="zh-TW" altLang="en-US" sz="1400" b="1" dirty="0" smtClean="0">
                <a:solidFill>
                  <a:srgbClr val="002060"/>
                </a:solidFill>
                <a:latin typeface="+mj-ea"/>
                <a:ea typeface="+mj-ea"/>
              </a:rPr>
              <a:t>系統及實務</a:t>
            </a:r>
            <a:endParaRPr lang="en-US" altLang="zh-TW" sz="1400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002060"/>
                </a:solidFill>
                <a:latin typeface="+mj-ea"/>
                <a:ea typeface="+mj-ea"/>
              </a:rPr>
              <a:t>　企業營商策略</a:t>
            </a:r>
            <a:endParaRPr lang="en-US" altLang="zh-TW" sz="1400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39552" y="3356992"/>
            <a:ext cx="1800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　</a:t>
            </a:r>
            <a:r>
              <a:rPr lang="zh-TW" altLang="en-US" sz="14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立法</a:t>
            </a:r>
            <a:endParaRPr lang="en-US" altLang="zh-TW" sz="1400" b="1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　</a:t>
            </a:r>
            <a:r>
              <a:rPr lang="zh-TW" altLang="en-US" sz="14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政策諮詢 </a:t>
            </a:r>
            <a:endParaRPr lang="en-US" altLang="zh-TW" sz="14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　資源配合</a:t>
            </a:r>
            <a:endParaRPr lang="en-US" altLang="zh-TW" sz="14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　經濟誘因</a:t>
            </a:r>
            <a:endParaRPr lang="en-US" altLang="zh-TW" sz="14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zh-TW" altLang="en-US" sz="14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　嘉許鼓勵</a:t>
            </a:r>
            <a:endParaRPr lang="en-US" altLang="zh-TW" sz="14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endParaRPr lang="en-US" altLang="zh-TW" sz="11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Legislation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Policy Consultation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Resource Support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Economic Incentives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Recognition   </a:t>
            </a:r>
            <a:endParaRPr lang="zh-TW" altLang="en-US" sz="1100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380312" y="3068960"/>
            <a:ext cx="19259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CSR System and </a:t>
            </a:r>
          </a:p>
          <a:p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Practices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Business Strategies</a:t>
            </a:r>
          </a:p>
          <a:p>
            <a:endParaRPr lang="en-US" altLang="zh-TW" sz="1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zh-TW" altLang="en-US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020272" y="5611887"/>
            <a:ext cx="1925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Experience Sharing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Training packages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Capacity building </a:t>
            </a:r>
          </a:p>
          <a:p>
            <a:endParaRPr lang="zh-TW" altLang="en-US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/>
          <p:cNvSpPr/>
          <p:nvPr/>
        </p:nvSpPr>
        <p:spPr>
          <a:xfrm>
            <a:off x="3059832" y="2204864"/>
            <a:ext cx="3240360" cy="2952328"/>
          </a:xfrm>
          <a:prstGeom prst="ellipse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571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4355976" y="1052736"/>
            <a:ext cx="457200" cy="432048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20" name="橢圓 19"/>
          <p:cNvSpPr/>
          <p:nvPr/>
        </p:nvSpPr>
        <p:spPr>
          <a:xfrm>
            <a:off x="3779912" y="1556792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Found-</a:t>
            </a:r>
          </a:p>
          <a:p>
            <a:pPr algn="ctr"/>
            <a:r>
              <a:rPr lang="en-US" altLang="zh-TW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ation</a:t>
            </a:r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Years</a:t>
            </a:r>
          </a:p>
        </p:txBody>
      </p:sp>
      <p:sp>
        <p:nvSpPr>
          <p:cNvPr id="11" name="橢圓 10"/>
          <p:cNvSpPr/>
          <p:nvPr/>
        </p:nvSpPr>
        <p:spPr>
          <a:xfrm>
            <a:off x="3851920" y="4437112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Transit-</a:t>
            </a:r>
          </a:p>
          <a:p>
            <a:pPr algn="ctr"/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ion Years</a:t>
            </a:r>
          </a:p>
        </p:txBody>
      </p:sp>
      <p:sp>
        <p:nvSpPr>
          <p:cNvPr id="12" name="橢圓 11"/>
          <p:cNvSpPr/>
          <p:nvPr/>
        </p:nvSpPr>
        <p:spPr>
          <a:xfrm>
            <a:off x="5508104" y="2996952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School Years</a:t>
            </a:r>
          </a:p>
        </p:txBody>
      </p:sp>
      <p:sp>
        <p:nvSpPr>
          <p:cNvPr id="13" name="橢圓 12"/>
          <p:cNvSpPr/>
          <p:nvPr/>
        </p:nvSpPr>
        <p:spPr>
          <a:xfrm>
            <a:off x="2195736" y="3068960"/>
            <a:ext cx="1728192" cy="165618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Adult</a:t>
            </a:r>
          </a:p>
          <a:p>
            <a:pPr algn="ctr"/>
            <a:r>
              <a: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hood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539552" y="2492896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Work </a:t>
            </a:r>
            <a:r>
              <a:rPr lang="en-US" altLang="zh-TW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Prog</a:t>
            </a:r>
            <a:endParaRPr lang="en-US" altLang="zh-TW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Universal  </a:t>
            </a:r>
          </a:p>
          <a:p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 Credit 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Internships</a:t>
            </a:r>
            <a:endParaRPr lang="zh-TW" altLang="en-US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580112" y="1484784"/>
            <a:ext cx="3563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Child care and Sure Start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Early intervention and   </a:t>
            </a:r>
          </a:p>
          <a:p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parenting</a:t>
            </a:r>
          </a:p>
          <a:p>
            <a:endParaRPr lang="en-US" altLang="zh-TW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zh-TW" alt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08304" y="3356992"/>
            <a:ext cx="1386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Pupil   </a:t>
            </a:r>
          </a:p>
          <a:p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Premium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School </a:t>
            </a:r>
          </a:p>
          <a:p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reforms</a:t>
            </a:r>
          </a:p>
          <a:p>
            <a:endParaRPr lang="zh-TW" alt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395536" y="188640"/>
            <a:ext cx="8534400" cy="758952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Opening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Doors, Breaking Barriers: A strategy for Social Mobility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aseline="0" dirty="0" smtClean="0">
                <a:latin typeface="Arial" pitchFamily="34" charset="0"/>
                <a:ea typeface="+mj-ea"/>
                <a:cs typeface="Arial" pitchFamily="34" charset="0"/>
              </a:rPr>
              <a:t>The</a:t>
            </a:r>
            <a:r>
              <a:rPr lang="en-US" altLang="zh-TW" sz="2000" dirty="0" smtClean="0">
                <a:latin typeface="Arial" pitchFamily="34" charset="0"/>
                <a:ea typeface="+mj-ea"/>
                <a:cs typeface="Arial" pitchFamily="34" charset="0"/>
              </a:rPr>
              <a:t> Model of UK Government, 2011</a:t>
            </a:r>
            <a:endParaRPr kumimoji="0" lang="zh-TW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868144" y="5085184"/>
            <a:ext cx="3096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Higher Education Access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Apprenticeships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Participation Strategy</a:t>
            </a:r>
          </a:p>
          <a:p>
            <a:endParaRPr lang="zh-TW" alt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直線接點 50"/>
          <p:cNvCxnSpPr/>
          <p:nvPr/>
        </p:nvCxnSpPr>
        <p:spPr>
          <a:xfrm>
            <a:off x="3352800" y="2057400"/>
            <a:ext cx="0" cy="40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4800600" y="2057400"/>
            <a:ext cx="0" cy="40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400800" y="2057400"/>
            <a:ext cx="0" cy="40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1752600" y="2057400"/>
            <a:ext cx="0" cy="40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五邊形 39"/>
          <p:cNvSpPr/>
          <p:nvPr/>
        </p:nvSpPr>
        <p:spPr>
          <a:xfrm>
            <a:off x="5867400" y="2895600"/>
            <a:ext cx="2438400" cy="76200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老年貧窮</a:t>
            </a:r>
            <a:endParaRPr lang="zh-TW" altLang="en-US" sz="17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流程圖: 多重文件 7"/>
          <p:cNvSpPr/>
          <p:nvPr/>
        </p:nvSpPr>
        <p:spPr>
          <a:xfrm>
            <a:off x="990600" y="304800"/>
            <a:ext cx="8153400" cy="457200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肘形接點 9"/>
          <p:cNvCxnSpPr/>
          <p:nvPr/>
        </p:nvCxnSpPr>
        <p:spPr>
          <a:xfrm flipV="1">
            <a:off x="0" y="6172200"/>
            <a:ext cx="3200400" cy="457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五邊形 17"/>
          <p:cNvSpPr/>
          <p:nvPr/>
        </p:nvSpPr>
        <p:spPr>
          <a:xfrm>
            <a:off x="4343400" y="2895600"/>
            <a:ext cx="2438400" cy="76200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在職貧窮</a:t>
            </a:r>
            <a:endParaRPr lang="zh-TW" altLang="en-US" sz="17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五邊形 18"/>
          <p:cNvSpPr/>
          <p:nvPr/>
        </p:nvSpPr>
        <p:spPr>
          <a:xfrm>
            <a:off x="3048000" y="2895600"/>
            <a:ext cx="2133600" cy="7620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失學失業</a:t>
            </a:r>
            <a:endParaRPr lang="zh-TW" altLang="en-US" sz="17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" name="五邊形 19"/>
          <p:cNvSpPr/>
          <p:nvPr/>
        </p:nvSpPr>
        <p:spPr>
          <a:xfrm>
            <a:off x="1295400" y="2895600"/>
            <a:ext cx="2438400" cy="7620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輸在</a:t>
            </a:r>
            <a:endParaRPr lang="en-US" altLang="zh-TW" sz="1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起跑點</a:t>
            </a:r>
            <a:endParaRPr lang="zh-TW" alt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五邊形 20"/>
          <p:cNvSpPr/>
          <p:nvPr/>
        </p:nvSpPr>
        <p:spPr>
          <a:xfrm>
            <a:off x="0" y="2895600"/>
            <a:ext cx="2133600" cy="762000"/>
          </a:xfrm>
          <a:prstGeom prst="homePlat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出生</a:t>
            </a:r>
            <a:endParaRPr lang="en-US" altLang="zh-TW" sz="1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貧窮家庭</a:t>
            </a:r>
            <a:endParaRPr lang="zh-TW" alt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57200" y="1066800"/>
            <a:ext cx="7909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人生不同階段的扶貧策略：跨代貧窮 </a:t>
            </a:r>
            <a:r>
              <a:rPr lang="en-US" altLang="zh-TW" sz="28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en-US" altLang="zh-TW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向上流動</a:t>
            </a:r>
            <a:endParaRPr lang="zh-TW" altLang="en-US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" name="五邊形 42"/>
          <p:cNvSpPr/>
          <p:nvPr/>
        </p:nvSpPr>
        <p:spPr>
          <a:xfrm>
            <a:off x="5867400" y="4495800"/>
            <a:ext cx="2438400" cy="762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退休保障</a:t>
            </a:r>
            <a:endParaRPr lang="zh-TW" altLang="en-US" sz="17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4" name="五邊形 43"/>
          <p:cNvSpPr/>
          <p:nvPr/>
        </p:nvSpPr>
        <p:spPr>
          <a:xfrm>
            <a:off x="4343400" y="4495800"/>
            <a:ext cx="2438400" cy="7620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　　職業</a:t>
            </a:r>
            <a:endParaRPr lang="en-US" altLang="zh-TW" sz="17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發展機會</a:t>
            </a:r>
            <a:endParaRPr lang="zh-TW" altLang="en-US" sz="17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五邊形 44"/>
          <p:cNvSpPr/>
          <p:nvPr/>
        </p:nvSpPr>
        <p:spPr>
          <a:xfrm>
            <a:off x="3048000" y="4495800"/>
            <a:ext cx="2133600" cy="7620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提供</a:t>
            </a:r>
            <a:endParaRPr lang="en-US" altLang="zh-TW" sz="17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7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　        就業準備</a:t>
            </a:r>
            <a:endParaRPr lang="en-US" altLang="zh-TW" sz="17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6" name="五邊形 45"/>
          <p:cNvSpPr/>
          <p:nvPr/>
        </p:nvSpPr>
        <p:spPr>
          <a:xfrm>
            <a:off x="1295400" y="4495800"/>
            <a:ext cx="2438400" cy="7620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支援</a:t>
            </a:r>
            <a:endParaRPr lang="en-US" altLang="zh-TW" sz="1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學童</a:t>
            </a:r>
            <a:endParaRPr lang="zh-TW" alt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" name="五邊形 46"/>
          <p:cNvSpPr/>
          <p:nvPr/>
        </p:nvSpPr>
        <p:spPr>
          <a:xfrm>
            <a:off x="0" y="4495800"/>
            <a:ext cx="2133600" cy="762000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支援</a:t>
            </a:r>
            <a:endParaRPr lang="en-US" altLang="zh-TW" sz="1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基層家庭</a:t>
            </a:r>
            <a:endParaRPr lang="zh-TW" alt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572869" y="2209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年幼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2325469" y="22214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學童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3657600" y="20574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從學校</a:t>
            </a:r>
            <a:endParaRPr lang="en-US" altLang="zh-TW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到職場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5297269" y="2209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在職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7049869" y="2209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年老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8036004" y="293506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惡性循環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跨代貧窮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8036004" y="4572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向上流動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脫貧防貧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381000" y="40386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扶貧策略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61" name="肘形接點 60"/>
          <p:cNvCxnSpPr/>
          <p:nvPr/>
        </p:nvCxnSpPr>
        <p:spPr>
          <a:xfrm flipV="1">
            <a:off x="2057400" y="5943600"/>
            <a:ext cx="3200400" cy="457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流程圖: 多重文件 7"/>
          <p:cNvSpPr/>
          <p:nvPr/>
        </p:nvSpPr>
        <p:spPr>
          <a:xfrm>
            <a:off x="990600" y="304800"/>
            <a:ext cx="8153400" cy="457200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肘形接點 9"/>
          <p:cNvCxnSpPr/>
          <p:nvPr/>
        </p:nvCxnSpPr>
        <p:spPr>
          <a:xfrm flipV="1">
            <a:off x="0" y="6172200"/>
            <a:ext cx="3200400" cy="457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57200" y="1066800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商界參與扶貧的不同切入點</a:t>
            </a:r>
            <a:endParaRPr lang="zh-TW" altLang="en-US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85800" y="4648200"/>
            <a:ext cx="137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靈活工作時間，讓婦女員工有機會照顧家庭</a:t>
            </a:r>
            <a:endParaRPr lang="zh-TW" altLang="en-US" b="1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912368" y="4667071"/>
            <a:ext cx="137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支援學童在課堂或課餘的學習</a:t>
            </a:r>
            <a:endParaRPr lang="zh-TW" altLang="en-US" b="1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928592" y="4648200"/>
            <a:ext cx="137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提供實習或試工機會，為學生作就業準備</a:t>
            </a:r>
            <a:endParaRPr lang="zh-TW" altLang="en-US" b="1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016824" y="4653136"/>
            <a:ext cx="137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合理工資水平。提供發展及進升機會</a:t>
            </a:r>
            <a:endParaRPr lang="zh-TW" altLang="en-US" b="1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5" name="肘形接點 44"/>
          <p:cNvCxnSpPr/>
          <p:nvPr/>
        </p:nvCxnSpPr>
        <p:spPr>
          <a:xfrm flipV="1">
            <a:off x="2057400" y="5943600"/>
            <a:ext cx="3200400" cy="457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五邊形 57"/>
          <p:cNvSpPr/>
          <p:nvPr/>
        </p:nvSpPr>
        <p:spPr>
          <a:xfrm>
            <a:off x="6156176" y="2057400"/>
            <a:ext cx="2438400" cy="12954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職業</a:t>
            </a:r>
            <a:endParaRPr lang="en-US" altLang="zh-TW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發展機會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9" name="五邊形 58"/>
          <p:cNvSpPr/>
          <p:nvPr/>
        </p:nvSpPr>
        <p:spPr>
          <a:xfrm>
            <a:off x="4355976" y="2057400"/>
            <a:ext cx="2493640" cy="12954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協助就業</a:t>
            </a:r>
            <a:endParaRPr lang="en-US" altLang="zh-TW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準備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0" name="五邊形 59"/>
          <p:cNvSpPr/>
          <p:nvPr/>
        </p:nvSpPr>
        <p:spPr>
          <a:xfrm>
            <a:off x="2699792" y="2057400"/>
            <a:ext cx="2438400" cy="12954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學童支援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" name="五邊形 60"/>
          <p:cNvSpPr/>
          <p:nvPr/>
        </p:nvSpPr>
        <p:spPr>
          <a:xfrm>
            <a:off x="533400" y="2057400"/>
            <a:ext cx="2814464" cy="1295400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支援基層家庭</a:t>
            </a:r>
            <a:endParaRPr lang="en-US" altLang="zh-TW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照顧幼兒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62" name="直線接點 61"/>
          <p:cNvCxnSpPr/>
          <p:nvPr/>
        </p:nvCxnSpPr>
        <p:spPr>
          <a:xfrm>
            <a:off x="1371600" y="3124200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橢圓 62"/>
          <p:cNvSpPr/>
          <p:nvPr/>
        </p:nvSpPr>
        <p:spPr>
          <a:xfrm>
            <a:off x="1219200" y="4191000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64" name="直線接點 63"/>
          <p:cNvCxnSpPr/>
          <p:nvPr/>
        </p:nvCxnSpPr>
        <p:spPr>
          <a:xfrm>
            <a:off x="3623320" y="3143071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5" name="橢圓 64"/>
          <p:cNvSpPr/>
          <p:nvPr/>
        </p:nvSpPr>
        <p:spPr>
          <a:xfrm>
            <a:off x="3470920" y="4209871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66" name="直線接點 65"/>
          <p:cNvCxnSpPr/>
          <p:nvPr/>
        </p:nvCxnSpPr>
        <p:spPr>
          <a:xfrm>
            <a:off x="5639544" y="3124200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橢圓 66"/>
          <p:cNvSpPr/>
          <p:nvPr/>
        </p:nvSpPr>
        <p:spPr>
          <a:xfrm>
            <a:off x="5487144" y="4191000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68" name="直線接點 67"/>
          <p:cNvCxnSpPr/>
          <p:nvPr/>
        </p:nvCxnSpPr>
        <p:spPr>
          <a:xfrm>
            <a:off x="7756376" y="3124200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橢圓 68"/>
          <p:cNvSpPr/>
          <p:nvPr/>
        </p:nvSpPr>
        <p:spPr>
          <a:xfrm>
            <a:off x="7603976" y="4191000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04800" y="3886200"/>
            <a:ext cx="137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例子：</a:t>
            </a:r>
            <a:endParaRPr lang="zh-TW" altLang="en-US" b="1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流程圖: 多重文件 7"/>
          <p:cNvSpPr/>
          <p:nvPr/>
        </p:nvSpPr>
        <p:spPr>
          <a:xfrm>
            <a:off x="990600" y="304800"/>
            <a:ext cx="8153400" cy="457200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肘形接點 9"/>
          <p:cNvCxnSpPr/>
          <p:nvPr/>
        </p:nvCxnSpPr>
        <p:spPr>
          <a:xfrm flipV="1">
            <a:off x="0" y="6172200"/>
            <a:ext cx="3200400" cy="457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五邊形 17"/>
          <p:cNvSpPr/>
          <p:nvPr/>
        </p:nvSpPr>
        <p:spPr>
          <a:xfrm>
            <a:off x="6156176" y="2057400"/>
            <a:ext cx="2438400" cy="12954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職業</a:t>
            </a:r>
            <a:endParaRPr lang="en-US" altLang="zh-TW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發展機會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五邊形 18"/>
          <p:cNvSpPr/>
          <p:nvPr/>
        </p:nvSpPr>
        <p:spPr>
          <a:xfrm>
            <a:off x="4355976" y="2057400"/>
            <a:ext cx="2493640" cy="12954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協助就業</a:t>
            </a:r>
            <a:endParaRPr lang="en-US" altLang="zh-TW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準備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" name="五邊形 19"/>
          <p:cNvSpPr/>
          <p:nvPr/>
        </p:nvSpPr>
        <p:spPr>
          <a:xfrm>
            <a:off x="2699792" y="2057400"/>
            <a:ext cx="2438400" cy="12954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學童支援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五邊形 20"/>
          <p:cNvSpPr/>
          <p:nvPr/>
        </p:nvSpPr>
        <p:spPr>
          <a:xfrm>
            <a:off x="533400" y="2057400"/>
            <a:ext cx="2814464" cy="1295400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支援基層家庭</a:t>
            </a:r>
            <a:endParaRPr lang="en-US" altLang="zh-TW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照顧幼兒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57200" y="1066800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商界參與扶貧的不同切入點</a:t>
            </a:r>
            <a:endParaRPr lang="zh-TW" altLang="en-US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1371600" y="3124200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橢圓 24"/>
          <p:cNvSpPr/>
          <p:nvPr/>
        </p:nvSpPr>
        <p:spPr>
          <a:xfrm>
            <a:off x="1219200" y="4191000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69776" y="4648200"/>
            <a:ext cx="23740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HOPE 20 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(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鷹君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)</a:t>
            </a: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支援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0-6</a:t>
            </a:r>
            <a:r>
              <a:rPr lang="zh-TW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歲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SEN</a:t>
            </a:r>
            <a:r>
              <a:rPr lang="zh-TW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幼兒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（余仁生）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雙程証家庭支援服務　（應善良）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單親家庭理財 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(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銀行公會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)</a:t>
            </a: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單親優惠及餸菜包 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(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煤氣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)</a:t>
            </a:r>
          </a:p>
          <a:p>
            <a:endParaRPr lang="zh-TW" altLang="en-US" sz="1600" dirty="0">
              <a:solidFill>
                <a:srgbClr val="CC0000"/>
              </a:solidFill>
              <a:latin typeface="+mj-ea"/>
              <a:ea typeface="+mj-ea"/>
            </a:endParaRPr>
          </a:p>
        </p:txBody>
      </p:sp>
      <p:cxnSp>
        <p:nvCxnSpPr>
          <p:cNvPr id="27" name="直線接點 26"/>
          <p:cNvCxnSpPr/>
          <p:nvPr/>
        </p:nvCxnSpPr>
        <p:spPr>
          <a:xfrm>
            <a:off x="3623320" y="3143071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橢圓 27"/>
          <p:cNvSpPr/>
          <p:nvPr/>
        </p:nvSpPr>
        <p:spPr>
          <a:xfrm>
            <a:off x="3470920" y="4209871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915816" y="4653136"/>
            <a:ext cx="180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課後功課支援 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(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讓基金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)</a:t>
            </a: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學校起動 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(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九倉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)</a:t>
            </a:r>
            <a:endParaRPr lang="zh-TW" altLang="en-US" sz="1600" dirty="0">
              <a:solidFill>
                <a:srgbClr val="CC0000"/>
              </a:solidFill>
              <a:latin typeface="+mj-ea"/>
              <a:ea typeface="+mj-ea"/>
            </a:endParaRPr>
          </a:p>
        </p:txBody>
      </p:sp>
      <p:cxnSp>
        <p:nvCxnSpPr>
          <p:cNvPr id="30" name="直線接點 29"/>
          <p:cNvCxnSpPr/>
          <p:nvPr/>
        </p:nvCxnSpPr>
        <p:spPr>
          <a:xfrm>
            <a:off x="5660504" y="3124200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橢圓 30"/>
          <p:cNvSpPr/>
          <p:nvPr/>
        </p:nvSpPr>
        <p:spPr>
          <a:xfrm>
            <a:off x="5508104" y="4191000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644008" y="4648200"/>
            <a:ext cx="20882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青年職業探索計劃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　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（銀行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）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少數族裔實習計劃　（半島）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青少年向上流動計劃　（扶輪社）</a:t>
            </a:r>
            <a:endParaRPr lang="zh-TW" altLang="en-US" sz="1600" dirty="0">
              <a:solidFill>
                <a:srgbClr val="CC0000"/>
              </a:solidFill>
              <a:latin typeface="+mj-ea"/>
              <a:ea typeface="+mj-ea"/>
            </a:endParaRPr>
          </a:p>
        </p:txBody>
      </p:sp>
      <p:cxnSp>
        <p:nvCxnSpPr>
          <p:cNvPr id="33" name="直線接點 32"/>
          <p:cNvCxnSpPr/>
          <p:nvPr/>
        </p:nvCxnSpPr>
        <p:spPr>
          <a:xfrm>
            <a:off x="7756376" y="3124200"/>
            <a:ext cx="0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橢圓 33"/>
          <p:cNvSpPr/>
          <p:nvPr/>
        </p:nvSpPr>
        <p:spPr>
          <a:xfrm>
            <a:off x="7603976" y="4191000"/>
            <a:ext cx="381000" cy="304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948264" y="4648200"/>
            <a:ext cx="18722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殘疾人士招聘日（大家樂、麥當奴、亞博、太興）</a:t>
            </a:r>
            <a:endParaRPr lang="en-US" altLang="zh-TW" sz="1600" dirty="0" smtClean="0">
              <a:solidFill>
                <a:srgbClr val="CC0000"/>
              </a:solidFill>
              <a:latin typeface="+mj-ea"/>
              <a:ea typeface="+mj-ea"/>
            </a:endParaRPr>
          </a:p>
          <a:p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學徙計劃 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(</a:t>
            </a:r>
            <a:r>
              <a:rPr lang="zh-TW" altLang="en-US" sz="1600" dirty="0" smtClean="0">
                <a:solidFill>
                  <a:srgbClr val="CC0000"/>
                </a:solidFill>
                <a:latin typeface="+mj-ea"/>
                <a:ea typeface="+mj-ea"/>
              </a:rPr>
              <a:t>匠髮廊</a:t>
            </a:r>
            <a:r>
              <a:rPr lang="en-US" altLang="zh-TW" sz="1600" dirty="0" smtClean="0">
                <a:solidFill>
                  <a:srgbClr val="CC0000"/>
                </a:solidFill>
                <a:latin typeface="+mj-ea"/>
                <a:ea typeface="+mj-ea"/>
              </a:rPr>
              <a:t>)</a:t>
            </a:r>
            <a:endParaRPr lang="zh-TW" altLang="en-US" sz="1600" dirty="0">
              <a:solidFill>
                <a:srgbClr val="CC0000"/>
              </a:solidFill>
              <a:latin typeface="+mj-ea"/>
              <a:ea typeface="+mj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04800" y="3886200"/>
            <a:ext cx="137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例子：</a:t>
            </a:r>
            <a:endParaRPr lang="zh-TW" altLang="en-US" b="1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5" name="肘形接點 44"/>
          <p:cNvCxnSpPr/>
          <p:nvPr/>
        </p:nvCxnSpPr>
        <p:spPr>
          <a:xfrm flipV="1">
            <a:off x="2123728" y="5949280"/>
            <a:ext cx="3200400" cy="457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流程圖: 多重文件 7"/>
          <p:cNvSpPr/>
          <p:nvPr/>
        </p:nvSpPr>
        <p:spPr>
          <a:xfrm>
            <a:off x="990600" y="304800"/>
            <a:ext cx="8153400" cy="457200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肘形接點 9"/>
          <p:cNvCxnSpPr/>
          <p:nvPr/>
        </p:nvCxnSpPr>
        <p:spPr>
          <a:xfrm flipV="1">
            <a:off x="0" y="6172200"/>
            <a:ext cx="3200400" cy="457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57200" y="1066800"/>
            <a:ext cx="4288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其他商界扶貧項目</a:t>
            </a:r>
            <a:endParaRPr lang="zh-TW" altLang="en-US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5" name="肘形接點 44"/>
          <p:cNvCxnSpPr/>
          <p:nvPr/>
        </p:nvCxnSpPr>
        <p:spPr>
          <a:xfrm flipV="1">
            <a:off x="2057400" y="5943600"/>
            <a:ext cx="3200400" cy="457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1835696" y="3140968"/>
            <a:ext cx="529343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400" b="1" dirty="0" smtClean="0">
                <a:latin typeface="+mj-ea"/>
                <a:ea typeface="+mj-ea"/>
              </a:rPr>
              <a:t>     N</a:t>
            </a:r>
            <a:r>
              <a:rPr lang="zh-TW" altLang="en-US" sz="2400" b="1" dirty="0" smtClean="0">
                <a:latin typeface="+mj-ea"/>
                <a:ea typeface="+mj-ea"/>
              </a:rPr>
              <a:t>無人士電費津貼計劃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>
                <a:latin typeface="+mj-ea"/>
                <a:ea typeface="+mj-ea"/>
              </a:rPr>
              <a:t>     單親家庭煤氣費津貼計劃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>
                <a:latin typeface="+mj-ea"/>
                <a:ea typeface="+mj-ea"/>
              </a:rPr>
              <a:t>     貧困家庭兒童飛行體驗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>
                <a:latin typeface="+mj-ea"/>
                <a:ea typeface="+mj-ea"/>
              </a:rPr>
              <a:t>　 雙程証家庭支援服務　（應善良）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400" b="1" smtClean="0">
                <a:latin typeface="+mj-ea"/>
                <a:ea typeface="+mj-ea"/>
              </a:rPr>
              <a:t>　 熱</a:t>
            </a:r>
            <a:r>
              <a:rPr lang="zh-TW" altLang="en-US" sz="2400" b="1" dirty="0" smtClean="0">
                <a:latin typeface="+mj-ea"/>
                <a:ea typeface="+mj-ea"/>
              </a:rPr>
              <a:t>食飯堂　（中電）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endParaRPr lang="en-US" altLang="zh-TW" sz="2400" b="1" dirty="0" smtClean="0"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endParaRPr lang="zh-TW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具體建議</a:t>
            </a:r>
            <a:r>
              <a:rPr lang="en-US" altLang="zh-TW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Recommendations</a:t>
            </a:r>
            <a:endParaRPr lang="zh-TW" alt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4355976" y="1052736"/>
            <a:ext cx="457200" cy="432048"/>
          </a:xfrm>
        </p:spPr>
        <p:txBody>
          <a:bodyPr/>
          <a:lstStyle/>
          <a:p>
            <a:fld id="{B0A77756-38D9-4619-8046-FC3B2D84B85C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67544" y="1628800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C0000"/>
              </a:buClr>
              <a:buBlip>
                <a:blip r:embed="rId2"/>
              </a:buBlip>
            </a:pPr>
            <a:r>
              <a:rPr lang="zh-TW" altLang="en-US" sz="2000" dirty="0" smtClean="0">
                <a:latin typeface="+mj-ea"/>
                <a:ea typeface="+mj-ea"/>
              </a:rPr>
              <a:t> 由扶貧委員會推出一個推動社會流動的</a:t>
            </a:r>
            <a:r>
              <a:rPr lang="zh-TW" altLang="en-US" sz="2000" dirty="0" smtClean="0">
                <a:latin typeface="+mj-ea"/>
                <a:ea typeface="+mj-ea"/>
              </a:rPr>
              <a:t>策略</a:t>
            </a: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r>
              <a:rPr lang="zh-TW" altLang="en-US" sz="2000" dirty="0" smtClean="0">
                <a:latin typeface="+mj-ea"/>
                <a:ea typeface="+mj-ea"/>
              </a:rPr>
              <a:t>策略可以參考英國實例，列出不同人生階段，各界可參與的行動。</a:t>
            </a: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r>
              <a:rPr lang="zh-TW" altLang="en-US" sz="2000" dirty="0" smtClean="0">
                <a:latin typeface="+mj-ea"/>
                <a:ea typeface="+mj-ea"/>
              </a:rPr>
              <a:t>鼓勵企業推行不同項目，如有需要，扶貧委員會聯絡不同政府部門，予以配合。</a:t>
            </a: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r>
              <a:rPr lang="zh-TW" altLang="en-US" sz="2000" dirty="0" smtClean="0">
                <a:latin typeface="+mj-ea"/>
                <a:ea typeface="+mj-ea"/>
              </a:rPr>
              <a:t>委員會可訂定社會影響的準則，協助有關項目進行社會影響評估。</a:t>
            </a: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r>
              <a:rPr lang="zh-TW" altLang="en-US" sz="2000" dirty="0" smtClean="0">
                <a:latin typeface="+mj-ea"/>
                <a:ea typeface="+mj-ea"/>
              </a:rPr>
              <a:t>按照項目成效，委員會可每年評審及嘉許成功的項目。</a:t>
            </a: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Clr>
                <a:srgbClr val="CC0000"/>
              </a:buClr>
              <a:buBlip>
                <a:blip r:embed="rId2"/>
              </a:buBlip>
            </a:pPr>
            <a:r>
              <a:rPr lang="zh-TW" altLang="en-US" sz="2000" dirty="0" smtClean="0">
                <a:latin typeface="+mj-ea"/>
                <a:ea typeface="+mj-ea"/>
              </a:rPr>
              <a:t>社聯商界展關懷可推動企業參與有關項目，支持委員會的工作。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483</Words>
  <Application>Microsoft Office PowerPoint</Application>
  <PresentationFormat>如螢幕大小 (4:3)</PresentationFormat>
  <Paragraphs>171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市鎮</vt:lpstr>
      <vt:lpstr>官、商、民協作 Tripartite Partnership Among Government, Business Sector and Civic Society </vt:lpstr>
      <vt:lpstr>擴大成功伙伴項目的影響 Scaling-up Impacts of Successful Partnership </vt:lpstr>
      <vt:lpstr>投影片 3</vt:lpstr>
      <vt:lpstr>投影片 4</vt:lpstr>
      <vt:lpstr>投影片 5</vt:lpstr>
      <vt:lpstr>投影片 6</vt:lpstr>
      <vt:lpstr>投影片 7</vt:lpstr>
      <vt:lpstr>具體建議 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《特區管治十五年：回顧與展望》 貧窮及社會保障</dc:title>
  <dc:creator>s0514</dc:creator>
  <cp:lastModifiedBy>Your User Name</cp:lastModifiedBy>
  <cp:revision>189</cp:revision>
  <dcterms:created xsi:type="dcterms:W3CDTF">2012-06-05T07:11:16Z</dcterms:created>
  <dcterms:modified xsi:type="dcterms:W3CDTF">2013-07-04T06:08:07Z</dcterms:modified>
</cp:coreProperties>
</file>